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2"/>
  </p:sldMasterIdLst>
  <p:notesMasterIdLst>
    <p:notesMasterId r:id="rId25"/>
  </p:notesMasterIdLst>
  <p:handoutMasterIdLst>
    <p:handoutMasterId r:id="rId26"/>
  </p:handoutMasterIdLst>
  <p:sldIdLst>
    <p:sldId id="256" r:id="rId3"/>
    <p:sldId id="287" r:id="rId4"/>
    <p:sldId id="288" r:id="rId5"/>
    <p:sldId id="268" r:id="rId6"/>
    <p:sldId id="261" r:id="rId7"/>
    <p:sldId id="270" r:id="rId8"/>
    <p:sldId id="275" r:id="rId9"/>
    <p:sldId id="293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90" r:id="rId22"/>
    <p:sldId id="292" r:id="rId23"/>
    <p:sldId id="291" r:id="rId24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  <p15:guide id="7" orient="horz" pos="220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howGuides="1">
      <p:cViewPr varScale="1">
        <p:scale>
          <a:sx n="72" d="100"/>
          <a:sy n="72" d="100"/>
        </p:scale>
        <p:origin x="660" y="72"/>
      </p:cViewPr>
      <p:guideLst>
        <p:guide orient="horz" pos="2160"/>
        <p:guide pos="3839"/>
        <p:guide pos="1007"/>
        <p:guide orient="horz" pos="220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98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4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61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43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1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171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2755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605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030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948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743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1BBB0-96F0-4077-A278-0F3FB5C104D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019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Monte-Carlo Methods &amp; Temporal Difference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AINT351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Monte-Carlo Policy Evaluation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Only consider </a:t>
            </a:r>
            <a:r>
              <a:rPr lang="en-GB" i="1" dirty="0"/>
              <a:t>first visit</a:t>
            </a:r>
            <a:endParaRPr lang="en-GB" dirty="0"/>
          </a:p>
        </p:txBody>
      </p:sp>
      <p:pic>
        <p:nvPicPr>
          <p:cNvPr id="1026" name="Picture 2" descr="https://webdocs.cs.ualberta.ca/~sutton/book/ebook/pseudotmp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124" y="2564904"/>
            <a:ext cx="6166147" cy="3397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418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Estimating Action Values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Without a model of the environment, T, we cannot chose  optimal actions</a:t>
                </a:r>
              </a:p>
              <a:p>
                <a:r>
                  <a:rPr lang="en-GB" dirty="0"/>
                  <a:t>Estimate </a:t>
                </a:r>
                <a:r>
                  <a:rPr lang="en-GB" i="1" dirty="0"/>
                  <a:t>action values,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endParaRPr lang="en-GB" dirty="0"/>
              </a:p>
              <a:p>
                <a:pPr lvl="1"/>
                <a:r>
                  <a:rPr lang="en-GB" dirty="0"/>
                  <a:t>Instead of state values, 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V(s)</a:t>
                </a:r>
              </a:p>
              <a:p>
                <a:r>
                  <a:rPr lang="en-GB" dirty="0"/>
                  <a:t>Like state value estimation</a:t>
                </a:r>
              </a:p>
              <a:p>
                <a:pPr lvl="1"/>
                <a:r>
                  <a:rPr lang="en-GB" sz="2800" dirty="0"/>
                  <a:t>Specific estimate for each state-action pair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21" t="-24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8167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Exploring Starts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If </a:t>
            </a:r>
            <a:r>
              <a:rPr lang="el-GR" i="1" dirty="0">
                <a:latin typeface="Courier New" panose="02070309020205020404" pitchFamily="49" charset="0"/>
                <a:cs typeface="Courier New" panose="02070309020205020404" pitchFamily="49" charset="0"/>
              </a:rPr>
              <a:t>π</a:t>
            </a:r>
            <a:r>
              <a:rPr lang="en-GB" dirty="0"/>
              <a:t> is a deterministic policy, we may never visit some state-action pairs</a:t>
            </a:r>
          </a:p>
          <a:p>
            <a:r>
              <a:rPr lang="en-GB" dirty="0"/>
              <a:t>Guarantee that all first step of each episode gives all state-action pairs a non-zero probability</a:t>
            </a:r>
          </a:p>
          <a:p>
            <a:pPr lvl="1"/>
            <a:r>
              <a:rPr lang="en-GB" dirty="0"/>
              <a:t>Ignore policy on first step </a:t>
            </a:r>
          </a:p>
        </p:txBody>
      </p:sp>
    </p:spTree>
    <p:extLst>
      <p:ext uri="{BB962C8B-B14F-4D97-AF65-F5344CB8AC3E}">
        <p14:creationId xmlns:p14="http://schemas.microsoft.com/office/powerpoint/2010/main" val="315006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Temporal Difference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Like Monte-Carlo</a:t>
            </a:r>
          </a:p>
          <a:p>
            <a:pPr lvl="1"/>
            <a:r>
              <a:rPr lang="en-GB" dirty="0"/>
              <a:t>Learns from experience without a model, </a:t>
            </a:r>
            <a:r>
              <a:rPr lang="en-GB" i="1" dirty="0"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r>
              <a:rPr lang="en-GB" dirty="0"/>
              <a:t>Like Dynamic Programming</a:t>
            </a:r>
          </a:p>
          <a:p>
            <a:pPr lvl="1"/>
            <a:r>
              <a:rPr lang="en-GB" dirty="0"/>
              <a:t>Estimate value estimates based on other existing value estimates</a:t>
            </a:r>
          </a:p>
          <a:p>
            <a:r>
              <a:rPr lang="en-GB" dirty="0"/>
              <a:t>Wait one step until the return following a visit to state, </a:t>
            </a:r>
            <a:r>
              <a:rPr lang="en-GB" i="1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GB" dirty="0"/>
              <a:t>, and action, </a:t>
            </a:r>
            <a:r>
              <a:rPr lang="en-GB" i="1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GB" dirty="0"/>
              <a:t>, is known</a:t>
            </a:r>
          </a:p>
          <a:p>
            <a:pPr lvl="1"/>
            <a:r>
              <a:rPr lang="en-GB" dirty="0"/>
              <a:t>What was the reward</a:t>
            </a:r>
          </a:p>
          <a:p>
            <a:pPr lvl="1"/>
            <a:r>
              <a:rPr lang="en-GB" dirty="0"/>
              <a:t>What was the resulting state </a:t>
            </a:r>
          </a:p>
          <a:p>
            <a:r>
              <a:rPr lang="en-GB" dirty="0"/>
              <a:t>Use observation to update the value function</a:t>
            </a:r>
          </a:p>
          <a:p>
            <a:pPr lvl="1"/>
            <a:r>
              <a:rPr lang="en-GB" dirty="0"/>
              <a:t>Don’t wait until the goal state is reached</a:t>
            </a:r>
          </a:p>
        </p:txBody>
      </p:sp>
    </p:spTree>
    <p:extLst>
      <p:ext uri="{BB962C8B-B14F-4D97-AF65-F5344CB8AC3E}">
        <p14:creationId xmlns:p14="http://schemas.microsoft.com/office/powerpoint/2010/main" val="259251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TD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Use a running average</a:t>
                </a:r>
              </a:p>
              <a:p>
                <a:endParaRPr lang="en-GB" dirty="0"/>
              </a:p>
              <a:p>
                <a:pPr marL="36576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d>
                        <m:dPr>
                          <m:begChr m:val="["/>
                          <m:endChr m:val="]"/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Wait for one step to update value function</a:t>
                </a:r>
              </a:p>
              <a:p>
                <a:pPr lvl="1"/>
                <a:endParaRPr lang="en-GB" dirty="0"/>
              </a:p>
              <a:p>
                <a:pPr marL="36576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d>
                        <m:dPr>
                          <m:begChr m:val="["/>
                          <m:endChr m:val="]"/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𝑉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21" t="-24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189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TD(0)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Policy evaluation</a:t>
            </a:r>
          </a:p>
        </p:txBody>
      </p:sp>
      <p:pic>
        <p:nvPicPr>
          <p:cNvPr id="2050" name="Picture 2" descr="https://webdocs.cs.ualberta.ca/~sutton/book/ebook/pseudotmp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0597" y="2708920"/>
            <a:ext cx="6288478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244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Advantages of TD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Do not need a model of the environment</a:t>
            </a:r>
          </a:p>
          <a:p>
            <a:r>
              <a:rPr lang="en-GB" dirty="0"/>
              <a:t>They </a:t>
            </a:r>
            <a:r>
              <a:rPr lang="en-GB" i="1" dirty="0"/>
              <a:t>bootstrap</a:t>
            </a:r>
          </a:p>
          <a:p>
            <a:pPr lvl="1"/>
            <a:r>
              <a:rPr lang="en-GB" dirty="0"/>
              <a:t>Learn a guess from a guess</a:t>
            </a:r>
          </a:p>
          <a:p>
            <a:r>
              <a:rPr lang="en-GB" dirty="0"/>
              <a:t>They work in an </a:t>
            </a:r>
            <a:r>
              <a:rPr lang="en-GB" i="1" dirty="0"/>
              <a:t>on-line</a:t>
            </a:r>
            <a:r>
              <a:rPr lang="en-GB" dirty="0"/>
              <a:t> fashion</a:t>
            </a:r>
          </a:p>
          <a:p>
            <a:pPr lvl="1"/>
            <a:r>
              <a:rPr lang="en-GB" dirty="0"/>
              <a:t>No need to wait for terminal state</a:t>
            </a:r>
          </a:p>
          <a:p>
            <a:pPr lvl="1"/>
            <a:r>
              <a:rPr lang="en-GB" dirty="0"/>
              <a:t>Update every time step</a:t>
            </a:r>
          </a:p>
          <a:p>
            <a:r>
              <a:rPr lang="en-GB" dirty="0"/>
              <a:t>Do not have to ignore complete episodes with off-policy actions</a:t>
            </a:r>
          </a:p>
          <a:p>
            <a:pPr lvl="1"/>
            <a:r>
              <a:rPr lang="en-GB" dirty="0"/>
              <a:t>More scope for exploring</a:t>
            </a:r>
          </a:p>
        </p:txBody>
      </p:sp>
    </p:spTree>
    <p:extLst>
      <p:ext uri="{BB962C8B-B14F-4D97-AF65-F5344CB8AC3E}">
        <p14:creationId xmlns:p14="http://schemas.microsoft.com/office/powerpoint/2010/main" val="3853235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TD 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Must estimate state-action value function to take optimal actions</a:t>
                </a:r>
              </a:p>
              <a:p>
                <a:r>
                  <a:rPr lang="en-GB" dirty="0"/>
                  <a:t>Need exploring starts</a:t>
                </a:r>
              </a:p>
              <a:p>
                <a:r>
                  <a:rPr lang="en-GB" dirty="0"/>
                  <a:t>On-policy TD Control</a:t>
                </a:r>
              </a:p>
              <a:p>
                <a:pPr lvl="1"/>
                <a:r>
                  <a:rPr lang="en-GB" dirty="0" err="1"/>
                  <a:t>Sarsa</a:t>
                </a:r>
                <a:endParaRPr lang="en-GB" dirty="0"/>
              </a:p>
              <a:p>
                <a:pPr lvl="1"/>
                <a:endParaRPr lang="en-GB" dirty="0"/>
              </a:p>
              <a:p>
                <a:pPr marL="365760" lvl="1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</m:oMath>
                </a14:m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d>
                      <m:dPr>
                        <m:begChr m:val="["/>
                        <m:endChr m:val="]"/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21" t="-24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3098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Q-Learning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A greedy approach</a:t>
                </a:r>
              </a:p>
              <a:p>
                <a:pPr lvl="1"/>
                <a:r>
                  <a:rPr lang="en-GB" dirty="0"/>
                  <a:t>Approximates the optimal policy 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Q*</a:t>
                </a:r>
                <a:endParaRPr lang="en-GB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lvl="1"/>
                <a:r>
                  <a:rPr lang="en-GB" i="1" dirty="0"/>
                  <a:t>Independent</a:t>
                </a:r>
                <a:r>
                  <a:rPr lang="en-GB" dirty="0"/>
                  <a:t> of the policy being followed</a:t>
                </a:r>
              </a:p>
              <a:p>
                <a:r>
                  <a:rPr lang="en-GB" dirty="0"/>
                  <a:t>Requires continuous updates of all state-action pairs</a:t>
                </a:r>
              </a:p>
              <a:p>
                <a:pPr lvl="1"/>
                <a:r>
                  <a:rPr lang="en-GB" sz="2800" dirty="0"/>
                  <a:t>ε-greedy</a:t>
                </a:r>
              </a:p>
              <a:p>
                <a:pPr lvl="1"/>
                <a:endParaRPr lang="en-GB" sz="2800" dirty="0"/>
              </a:p>
              <a:p>
                <a:pPr marL="36576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GB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d>
                        <m:dPr>
                          <m:begChr m:val="["/>
                          <m:endChr m:val="]"/>
                          <m:ctrl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func>
                            <m:func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lim>
                              </m:limLow>
                            </m:fName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GB" b="0" i="1" smtClean="0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  <m:r>
                                    <a:rPr lang="en-GB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d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21" t="-24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033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Q-Learning Algorithm</a:t>
            </a:r>
          </a:p>
        </p:txBody>
      </p:sp>
      <p:pic>
        <p:nvPicPr>
          <p:cNvPr id="3074" name="Picture 2" descr="https://webdocs.cs.ualberta.ca/~sutton/book/ebook/pseudotmp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052" y="2420888"/>
            <a:ext cx="7268125" cy="2741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150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Grid Worlds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9612" y="1600201"/>
            <a:ext cx="6563072" cy="4853135"/>
          </a:xfrm>
        </p:spPr>
        <p:txBody>
          <a:bodyPr>
            <a:normAutofit/>
          </a:bodyPr>
          <a:lstStyle/>
          <a:p>
            <a:r>
              <a:rPr lang="en-GB" dirty="0"/>
              <a:t>States</a:t>
            </a:r>
          </a:p>
          <a:p>
            <a:pPr lvl="1"/>
            <a:r>
              <a:rPr lang="en-GB" dirty="0"/>
              <a:t>1, 2, 3</a:t>
            </a:r>
          </a:p>
          <a:p>
            <a:r>
              <a:rPr lang="en-GB" dirty="0"/>
              <a:t>Actions</a:t>
            </a:r>
          </a:p>
          <a:p>
            <a:pPr lvl="1"/>
            <a:r>
              <a:rPr lang="en-GB" dirty="0"/>
              <a:t>north (1), east (2), south (3), west (4)</a:t>
            </a:r>
          </a:p>
          <a:p>
            <a:r>
              <a:rPr lang="en-GB" dirty="0"/>
              <a:t>Reward</a:t>
            </a:r>
          </a:p>
          <a:p>
            <a:pPr lvl="1"/>
            <a:r>
              <a:rPr lang="en-GB" dirty="0"/>
              <a:t>10 if s = 3 and a = 1</a:t>
            </a:r>
          </a:p>
          <a:p>
            <a:pPr lvl="1"/>
            <a:r>
              <a:rPr lang="en-GB" dirty="0"/>
              <a:t>0 otherwise</a:t>
            </a:r>
          </a:p>
          <a:p>
            <a:pPr lvl="1"/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458" y="2532917"/>
            <a:ext cx="1893779" cy="298770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3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4415">
        <p:fade/>
      </p:transition>
    </mc:Choice>
    <mc:Fallback xmlns="">
      <p:transition spd="med" advTm="1044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Episodes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episode is on traversal of the given environment</a:t>
            </a:r>
          </a:p>
          <a:p>
            <a:pPr lvl="1"/>
            <a:r>
              <a:rPr lang="en-GB" dirty="0"/>
              <a:t>From a (random) start state to a terminal (goal) state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25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2" y="1825625"/>
            <a:ext cx="5040406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 trial consists of multiple episodes</a:t>
            </a:r>
          </a:p>
          <a:p>
            <a:r>
              <a:rPr lang="en-GB" dirty="0"/>
              <a:t>The algorithm learns throughout a trial</a:t>
            </a:r>
          </a:p>
          <a:p>
            <a:r>
              <a:rPr lang="en-GB" dirty="0"/>
              <a:t>All trials use and update the same Q-function</a:t>
            </a:r>
          </a:p>
          <a:p>
            <a:r>
              <a:rPr lang="en-GB" dirty="0"/>
              <a:t>When do we stop?</a:t>
            </a:r>
          </a:p>
          <a:p>
            <a:pPr lvl="1"/>
            <a:r>
              <a:rPr lang="en-GB" dirty="0"/>
              <a:t>Convergence</a:t>
            </a:r>
          </a:p>
          <a:p>
            <a:pPr lvl="1"/>
            <a:r>
              <a:rPr lang="en-GB" dirty="0"/>
              <a:t>Minimum change in mean performance</a:t>
            </a:r>
          </a:p>
          <a:p>
            <a:pPr lvl="2"/>
            <a:r>
              <a:rPr lang="en-GB" dirty="0"/>
              <a:t>Moving average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581" y="1690689"/>
            <a:ext cx="5010263" cy="404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</p:spPr>
        <p:txBody>
          <a:bodyPr/>
          <a:lstStyle/>
          <a:p>
            <a:r>
              <a:rPr lang="en-GB" dirty="0"/>
              <a:t>Experiments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2" y="1825625"/>
            <a:ext cx="5112414" cy="4351338"/>
          </a:xfrm>
        </p:spPr>
        <p:txBody>
          <a:bodyPr/>
          <a:lstStyle/>
          <a:p>
            <a:r>
              <a:rPr lang="en-GB" dirty="0"/>
              <a:t>Multiple trials</a:t>
            </a:r>
          </a:p>
          <a:p>
            <a:r>
              <a:rPr lang="en-GB" dirty="0"/>
              <a:t>The algorithms forgets what it has learnt between trials</a:t>
            </a:r>
          </a:p>
          <a:p>
            <a:r>
              <a:rPr lang="en-GB" dirty="0"/>
              <a:t>Provides mean and standard deviation of performance at each episode</a:t>
            </a:r>
          </a:p>
          <a:p>
            <a:r>
              <a:rPr lang="en-GB" dirty="0"/>
              <a:t>Learning reduces variation as well as mean performance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428" y="1831102"/>
            <a:ext cx="5112722" cy="435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4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Transition Function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593437" y="1600200"/>
            <a:ext cx="5293063" cy="4572000"/>
          </a:xfrm>
        </p:spPr>
        <p:txBody>
          <a:bodyPr>
            <a:normAutofit/>
          </a:bodyPr>
          <a:lstStyle/>
          <a:p>
            <a:r>
              <a:rPr lang="en-GB" i="1" dirty="0"/>
              <a:t>Model of the environment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596531" y="1706880"/>
          <a:ext cx="3779706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9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59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59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90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28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S’=1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S’=2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S’=3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216" y="2204864"/>
            <a:ext cx="1132621" cy="17868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2380" y="3991732"/>
            <a:ext cx="3035173" cy="215781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013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9708">
        <p:fade/>
      </p:transition>
    </mc:Choice>
    <mc:Fallback xmlns="">
      <p:transition spd="med" advTm="159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State-Value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How good is a policy?</a:t>
                </a:r>
              </a:p>
              <a:p>
                <a:r>
                  <a:rPr lang="en-GB" dirty="0"/>
                  <a:t>Evaluated in term of expected reward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p>
                              <m:sSupPr>
                                <m:ctrlP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p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sup>
                            </m:sSup>
                            <m:d>
                              <m:d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b>
                                <m:r>
                                  <a:rPr lang="en-GB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sub>
                            </m:sSub>
                            <m:d>
                              <m:dPr>
                                <m:begChr m:val="{"/>
                                <m:endChr m:val="}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+2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  <m:sup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+3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sub>
                            </m:sSub>
                            <m:d>
                              <m:dPr>
                                <m:begChr m:val="{"/>
                                <m:endChr m:val="}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  <m:sSup>
                                  <m:sSupPr>
                                    <m:ctrlPr>
                                      <a:rPr lang="en-GB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p>
                                    <m:r>
                                      <a:rPr lang="en-GB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en-GB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  <m:sup/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d>
                                  <m:d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𝒫</m:t>
                                        </m:r>
                                      </m:e>
                                      <m:sub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𝑠𝑠</m:t>
                                        </m:r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b>
                                      <m:sup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bSup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ℛ</m:t>
                                            </m:r>
                                          </m:e>
                                          <m:sub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𝑠𝑠</m:t>
                                            </m:r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b>
                                          <m:sup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bSup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  <m:sSup>
                                          <m:sSupPr>
                                            <m:ctrlP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sup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𝜋</m:t>
                                            </m:r>
                                          </m:sup>
                                        </m:sSup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sSup>
                                          <m:sSupPr>
                                            <m:ctrlP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  <m:sup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p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</m:d>
                                  </m:e>
                                </m:nary>
                              </m:e>
                            </m:nary>
                          </m:e>
                        </m:mr>
                      </m:m>
                    </m:oMath>
                  </m:oMathPara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endParaRPr lang="en-GB" dirty="0">
                  <a:ea typeface="Cambria Math" panose="02040503050406030204" pitchFamily="18" charset="0"/>
                </a:endParaRPr>
              </a:p>
              <a:p>
                <a:r>
                  <a:rPr lang="en-GB" dirty="0">
                    <a:ea typeface="Cambria Math" panose="02040503050406030204" pitchFamily="18" charset="0"/>
                  </a:rPr>
                  <a:t>The Bellman equation for </a:t>
                </a:r>
                <a:r>
                  <a:rPr lang="en-GB" i="1" dirty="0"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V</a:t>
                </a:r>
                <a:r>
                  <a:rPr lang="el-GR" i="1" baseline="30000" dirty="0"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π</a:t>
                </a:r>
                <a:endParaRPr lang="en-GB" b="0" i="1" baseline="30000" dirty="0"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endParaRPr>
              </a:p>
              <a:p>
                <a:pPr lvl="1"/>
                <a:r>
                  <a:rPr lang="en-GB" dirty="0"/>
                  <a:t>Expresses the relationship between the value of a state and its successor states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70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9974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3435" y="116632"/>
            <a:ext cx="9782801" cy="1239837"/>
          </a:xfrm>
        </p:spPr>
        <p:txBody>
          <a:bodyPr/>
          <a:lstStyle/>
          <a:p>
            <a:r>
              <a:rPr lang="en-GB" dirty="0"/>
              <a:t>Policy Evaluation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Computing the value function, 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V</a:t>
                </a:r>
                <a:r>
                  <a:rPr lang="el-GR" i="1" baseline="30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π</a:t>
                </a:r>
                <a:r>
                  <a:rPr lang="en-GB" dirty="0"/>
                  <a:t>, for an arbitrary policy, </a:t>
                </a:r>
                <a:r>
                  <a:rPr lang="el-GR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π</a:t>
                </a:r>
                <a:endParaRPr lang="en-GB" i="1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GB" dirty="0"/>
                  <a:t>Start with an arbitrary initial approximation, 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V</a:t>
                </a:r>
                <a:r>
                  <a:rPr lang="en-GB" i="1" baseline="30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</a:p>
              <a:p>
                <a:pPr lvl="1"/>
                <a:r>
                  <a:rPr lang="en-GB" dirty="0"/>
                  <a:t>The terminal state must have value 0</a:t>
                </a:r>
              </a:p>
              <a:p>
                <a:r>
                  <a:rPr lang="en-GB" dirty="0"/>
                  <a:t>Repeatedly apply the Bellman equation as an </a:t>
                </a:r>
                <a:r>
                  <a:rPr lang="en-GB" i="1" dirty="0"/>
                  <a:t>update rule</a:t>
                </a:r>
              </a:p>
              <a:p>
                <a:endParaRPr lang="en-GB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m:rPr>
                                <m:nor/>
                              </m:rPr>
                              <a:rPr lang="en-GB" i="1" dirty="0"/>
                              <m:t> </m:t>
                            </m:r>
                          </m:e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sub>
                            </m:sSub>
                            <m:d>
                              <m:dPr>
                                <m:begChr m:val="{"/>
                                <m:endChr m:val="}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|</m:t>
                                </m:r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en-GB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  <m:sup/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d>
                                  <m:d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𝒫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𝑠𝑠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b>
                                      <m: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bSup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ℛ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𝑠𝑠</m:t>
                                            </m:r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b>
                                          <m: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b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  <m:sSub>
                                          <m:sSubPr>
                                            <m:ctrlPr>
                                              <a:rPr lang="en-GB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sub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  <m:r>
                                          <a:rPr lang="en-GB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sSup>
                                          <m:sSup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  <m: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</m:d>
                                  </m:e>
                                </m:nary>
                              </m:e>
                            </m:nary>
                          </m:e>
                        </m:mr>
                      </m:m>
                    </m:oMath>
                  </m:oMathPara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:endParaRPr lang="en-GB" dirty="0"/>
              </a:p>
              <a:p>
                <a:r>
                  <a:rPr lang="en-GB" dirty="0"/>
                  <a:t>Full backup, in-place</a:t>
                </a:r>
              </a:p>
              <a:p>
                <a:pPr lvl="1"/>
                <a:r>
                  <a:rPr lang="en-GB" dirty="0"/>
                  <a:t>Replacing </a:t>
                </a:r>
                <a:r>
                  <a:rPr lang="en-GB" i="1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V</a:t>
                </a:r>
                <a:r>
                  <a:rPr lang="en-GB" i="1" baseline="-250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k</a:t>
                </a:r>
                <a:r>
                  <a:rPr lang="en-GB" dirty="0"/>
                  <a:t> with 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V</a:t>
                </a:r>
                <a:r>
                  <a:rPr lang="en-GB" i="1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k+1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GB" dirty="0"/>
                  <a:t>immediately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70" t="-3501" b="-9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462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Iterative Policy Evaluation Algorithm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694" y="1916832"/>
            <a:ext cx="6318283" cy="3528392"/>
          </a:xfrm>
        </p:spPr>
      </p:pic>
    </p:spTree>
    <p:extLst>
      <p:ext uri="{BB962C8B-B14F-4D97-AF65-F5344CB8AC3E}">
        <p14:creationId xmlns:p14="http://schemas.microsoft.com/office/powerpoint/2010/main" val="391135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 Iteration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Policy iteration requires many ‘sweeps’ in order to ensure improvement</a:t>
                </a:r>
              </a:p>
              <a:p>
                <a:r>
                  <a:rPr lang="en-GB" dirty="0"/>
                  <a:t>A simple backup can combine the policy improvement and policy evaluation steps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func>
                              <m:func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GB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e>
                                  <m:lim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lim>
                                </m:limLow>
                              </m:fName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sub>
                                </m:sSub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𝑉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+1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=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=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</m:func>
                          </m:e>
                        </m:mr>
                        <m:mr>
                          <m:e/>
                          <m:e>
                            <m:func>
                              <m:func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a:rPr lang="en-GB" b="0" i="0" smtClean="0">
                                        <a:latin typeface="Cambria Math" panose="02040503050406030204" pitchFamily="18" charset="0"/>
                                      </a:rPr>
                                      <m:t>=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GB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e>
                                  <m:lim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lim>
                                </m:limLow>
                              </m:fName>
                              <m:e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𝒫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𝑠𝑠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b>
                                      <m: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bSup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ℛ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𝑠𝑠</m:t>
                                            </m:r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b>
                                          <m: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b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(</m:t>
                                        </m:r>
                                        <m:sSup>
                                          <m:sSup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  <m: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</m:d>
                                  </m:e>
                                </m:nary>
                              </m:e>
                            </m:func>
                          </m:e>
                        </m:mr>
                      </m:m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21" t="-2400" r="-43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820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Model-Free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Estimate value functions directly</a:t>
            </a:r>
          </a:p>
          <a:p>
            <a:r>
              <a:rPr lang="en-GB" dirty="0"/>
              <a:t>Do not represent the transition function</a:t>
            </a:r>
          </a:p>
          <a:p>
            <a:r>
              <a:rPr lang="en-GB" dirty="0"/>
              <a:t>Transition probabilities will be implicitly included in the value function estimates </a:t>
            </a:r>
          </a:p>
        </p:txBody>
      </p:sp>
    </p:spTree>
    <p:extLst>
      <p:ext uri="{BB962C8B-B14F-4D97-AF65-F5344CB8AC3E}">
        <p14:creationId xmlns:p14="http://schemas.microsoft.com/office/powerpoint/2010/main" val="311667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Monte-Carlo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Do not assume that we know the transition function, 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</a:t>
                </a:r>
              </a:p>
              <a:p>
                <a:r>
                  <a:rPr lang="en-GB" dirty="0"/>
                  <a:t>How can we evaluate a policy, </a:t>
                </a:r>
                <a:r>
                  <a:rPr lang="el-GR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π</a:t>
                </a:r>
                <a:r>
                  <a:rPr lang="en-GB" dirty="0"/>
                  <a:t>?</a:t>
                </a:r>
              </a:p>
              <a:p>
                <a:r>
                  <a:rPr lang="en-GB" dirty="0"/>
                  <a:t>Estimate it based on </a:t>
                </a:r>
                <a:r>
                  <a:rPr lang="en-GB" i="1" dirty="0"/>
                  <a:t>experience</a:t>
                </a:r>
              </a:p>
              <a:p>
                <a:pPr lvl="1"/>
                <a:r>
                  <a:rPr lang="en-GB" dirty="0"/>
                  <a:t>Obtain a set of </a:t>
                </a:r>
                <a:r>
                  <a:rPr lang="en-GB" i="1" dirty="0"/>
                  <a:t>episodes </a:t>
                </a:r>
                <a:r>
                  <a:rPr lang="en-GB" dirty="0"/>
                  <a:t>by following policy , </a:t>
                </a:r>
                <a:r>
                  <a:rPr lang="el-GR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π</a:t>
                </a:r>
                <a:endParaRPr lang="en-GB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pPr lvl="1"/>
                <a:r>
                  <a:rPr lang="en-GB" dirty="0"/>
                  <a:t>Start at state, s, and take actions until the goal state is reached</a:t>
                </a:r>
              </a:p>
              <a:p>
                <a:r>
                  <a:rPr lang="en-GB" dirty="0"/>
                  <a:t>Use average discounted reward as an estimate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en-GB" dirty="0"/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p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p>
                      </m:sSup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+3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+…</m:t>
                          </m:r>
                        </m:e>
                        <m:e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GB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21" t="-28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456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2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20C675A-9AD3-40BB-AC57-0E9EFA3E4FB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1141</Words>
  <Application>Microsoft Office PowerPoint</Application>
  <PresentationFormat>Custom</PresentationFormat>
  <Paragraphs>187</Paragraphs>
  <Slides>22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Courier New</vt:lpstr>
      <vt:lpstr>Euphemia</vt:lpstr>
      <vt:lpstr>Office Theme</vt:lpstr>
      <vt:lpstr>Monte-Carlo Methods &amp; Temporal Difference Learning</vt:lpstr>
      <vt:lpstr>Grid Worlds</vt:lpstr>
      <vt:lpstr>Transition Function</vt:lpstr>
      <vt:lpstr>State-Value Functions</vt:lpstr>
      <vt:lpstr>Policy Evaluation</vt:lpstr>
      <vt:lpstr>Iterative Policy Evaluation Algorithm</vt:lpstr>
      <vt:lpstr>Value Iteration</vt:lpstr>
      <vt:lpstr>Model-Free Algorithms</vt:lpstr>
      <vt:lpstr>Monte-Carlo Methods</vt:lpstr>
      <vt:lpstr>Monte-Carlo Policy Evaluation Algorithm</vt:lpstr>
      <vt:lpstr>Estimating Action Values</vt:lpstr>
      <vt:lpstr>Exploring Starts</vt:lpstr>
      <vt:lpstr>Temporal Difference Learning</vt:lpstr>
      <vt:lpstr>TD Prediction</vt:lpstr>
      <vt:lpstr>TD(0) Algorithm</vt:lpstr>
      <vt:lpstr>Advantages of TD Prediction</vt:lpstr>
      <vt:lpstr>TD Control</vt:lpstr>
      <vt:lpstr>Q-Learning</vt:lpstr>
      <vt:lpstr>Q-Learning Algorithm</vt:lpstr>
      <vt:lpstr>Episodes</vt:lpstr>
      <vt:lpstr>Trials</vt:lpstr>
      <vt:lpstr>Experiments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2015-09-27T19:36:14Z</dcterms:created>
  <dcterms:modified xsi:type="dcterms:W3CDTF">2016-10-24T13:48:07Z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TC027879479991</vt:lpwstr>
  </property>
</Properties>
</file>

<file path=docProps/thumbnail.jpeg>
</file>